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58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28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266" r:id="rId36"/>
    <p:sldId id="273" r:id="rId37"/>
    <p:sldId id="278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5143500" type="screen16x9"/>
  <p:notesSz cx="6858000" cy="9144000"/>
  <p:embeddedFontLst>
    <p:embeddedFont>
      <p:font typeface="Raleway Thin" panose="020B0604020202020204" charset="-18"/>
      <p:regular r:id="rId46"/>
      <p:bold r:id="rId47"/>
      <p:italic r:id="rId48"/>
      <p:boldItalic r:id="rId49"/>
    </p:embeddedFont>
    <p:embeddedFont>
      <p:font typeface="Barlow Light" panose="020B0604020202020204" charset="-18"/>
      <p:regular r:id="rId50"/>
      <p:bold r:id="rId51"/>
      <p:italic r:id="rId52"/>
      <p:boldItalic r:id="rId53"/>
    </p:embeddedFont>
    <p:embeddedFont>
      <p:font typeface="Barlow" panose="020B0604020202020204" charset="-18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Raleway" panose="020B0604020202020204" charset="-18"/>
      <p:regular r:id="rId62"/>
      <p:bold r:id="rId63"/>
      <p:italic r:id="rId64"/>
      <p:boldItalic r:id="rId65"/>
    </p:embeddedFont>
    <p:embeddedFont>
      <p:font typeface="Montserrat" panose="020B0604020202020204" charset="-18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46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392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579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71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726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94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44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95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705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132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894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883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535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763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262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755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8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054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39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7992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49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59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463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181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901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553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6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71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25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69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4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upport.microsoft.com/hu-hu/office/tartalomjegyz%C3%A9k-besz%C3%BAr%C3%A1sa-882e8564-0edb-435e-84b5-1d8552ccf0c0" TargetMode="Externa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hu-hu/office/irodalomjegyz%C3%A9k-id%C3%A9zetek-%C3%A9s-hivatkoz%C3%A1sok-l%C3%A9trehoz%C3%A1sa-17686589-4824-4940-9c69-342c289fa2a5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sometric.online/licens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sometric.online/licens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WORD LEHETŐSÉGEI</a:t>
            </a:r>
            <a:endParaRPr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54" y="769088"/>
            <a:ext cx="3605323" cy="36053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Dokumentum alapvető formázása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5" y="532910"/>
            <a:ext cx="2484290" cy="42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0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Dokumentum alapvető formázása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523082"/>
            <a:ext cx="8660925" cy="19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9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Dokumentum alapvető formázása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5" y="506780"/>
            <a:ext cx="3580566" cy="40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Felső index / </a:t>
            </a:r>
            <a:r>
              <a:rPr lang="hu-HU" sz="2800" dirty="0" err="1" smtClean="0"/>
              <a:t>Superscript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5" y="542543"/>
            <a:ext cx="2623111" cy="3222679"/>
          </a:xfrm>
          <a:prstGeom prst="rect">
            <a:avLst/>
          </a:prstGeom>
        </p:spPr>
      </p:pic>
      <p:sp>
        <p:nvSpPr>
          <p:cNvPr id="3" name="Ellipszis 2"/>
          <p:cNvSpPr/>
          <p:nvPr/>
        </p:nvSpPr>
        <p:spPr>
          <a:xfrm>
            <a:off x="1237488" y="768096"/>
            <a:ext cx="280416" cy="298704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nyíllal 4"/>
          <p:cNvCxnSpPr>
            <a:stCxn id="3" idx="5"/>
          </p:cNvCxnSpPr>
          <p:nvPr/>
        </p:nvCxnSpPr>
        <p:spPr>
          <a:xfrm>
            <a:off x="1476838" y="1023056"/>
            <a:ext cx="1059098" cy="245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6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Alsó index / </a:t>
            </a:r>
            <a:r>
              <a:rPr lang="hu-HU" sz="2800" dirty="0" err="1" smtClean="0"/>
              <a:t>Subscript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5" y="585216"/>
            <a:ext cx="1745132" cy="3033485"/>
          </a:xfrm>
          <a:prstGeom prst="rect">
            <a:avLst/>
          </a:prstGeom>
        </p:spPr>
      </p:pic>
      <p:sp>
        <p:nvSpPr>
          <p:cNvPr id="5" name="Ellipszis 4"/>
          <p:cNvSpPr/>
          <p:nvPr/>
        </p:nvSpPr>
        <p:spPr>
          <a:xfrm>
            <a:off x="444199" y="579120"/>
            <a:ext cx="280416" cy="298704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" name="Egyenes összekötő nyíllal 5"/>
          <p:cNvCxnSpPr/>
          <p:nvPr/>
        </p:nvCxnSpPr>
        <p:spPr>
          <a:xfrm>
            <a:off x="653878" y="827984"/>
            <a:ext cx="1278554" cy="252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558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Az alsó index létrehozása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083" y="439480"/>
            <a:ext cx="1771897" cy="1019317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554736" y="1828800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Lépés 1</a:t>
            </a:r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2645664" y="1828799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Lépés 2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5043150" y="1828799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Lépés 3</a:t>
            </a:r>
            <a:endParaRPr lang="hu-HU" dirty="0"/>
          </a:p>
        </p:txBody>
      </p:sp>
      <p:sp>
        <p:nvSpPr>
          <p:cNvPr id="8" name="Szövegdoboz 7"/>
          <p:cNvSpPr txBox="1"/>
          <p:nvPr/>
        </p:nvSpPr>
        <p:spPr>
          <a:xfrm>
            <a:off x="7134078" y="1828800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Megvan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39" y="2224979"/>
            <a:ext cx="1362265" cy="87642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017" y="2214071"/>
            <a:ext cx="1295581" cy="1009791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112" y="2148918"/>
            <a:ext cx="2810267" cy="154326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893" y="2315479"/>
            <a:ext cx="1143160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4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 smtClean="0"/>
              <a:t>Szimbolum</a:t>
            </a:r>
            <a:r>
              <a:rPr lang="hu-HU" sz="2800" dirty="0" smtClean="0"/>
              <a:t> beszúrása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498" y="1395248"/>
            <a:ext cx="2353003" cy="2353003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036" y="1049088"/>
            <a:ext cx="1228896" cy="1457528"/>
          </a:xfrm>
          <a:prstGeom prst="rect">
            <a:avLst/>
          </a:prstGeom>
        </p:spPr>
      </p:pic>
      <p:sp>
        <p:nvSpPr>
          <p:cNvPr id="4" name="Jobbra nyíl 3"/>
          <p:cNvSpPr/>
          <p:nvPr/>
        </p:nvSpPr>
        <p:spPr>
          <a:xfrm>
            <a:off x="2920409" y="1516912"/>
            <a:ext cx="368596" cy="659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0119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 smtClean="0"/>
              <a:t>Szimbolum</a:t>
            </a:r>
            <a:r>
              <a:rPr lang="hu-HU" sz="2800" dirty="0" smtClean="0"/>
              <a:t> beszúrása további </a:t>
            </a:r>
            <a:r>
              <a:rPr lang="hu-HU" sz="2800" dirty="0" err="1" smtClean="0"/>
              <a:t>szimbolumok</a:t>
            </a:r>
            <a:r>
              <a:rPr lang="hu-HU" sz="2800" dirty="0" smtClean="0"/>
              <a:t> …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21" y="494689"/>
            <a:ext cx="5977657" cy="41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1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Egyenlet beszúrása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83" y="753010"/>
            <a:ext cx="4067743" cy="3439005"/>
          </a:xfrm>
          <a:prstGeom prst="rect">
            <a:avLst/>
          </a:prstGeom>
        </p:spPr>
      </p:pic>
      <p:sp>
        <p:nvSpPr>
          <p:cNvPr id="8" name="Jobbra nyíl 7"/>
          <p:cNvSpPr/>
          <p:nvPr/>
        </p:nvSpPr>
        <p:spPr>
          <a:xfrm>
            <a:off x="3763925" y="942753"/>
            <a:ext cx="368596" cy="659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79" y="439480"/>
            <a:ext cx="122889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4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Egyenlet beszúrása 2 …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84689" y="1075942"/>
            <a:ext cx="8492786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200" dirty="0" smtClean="0"/>
              <a:t>ÜDV</a:t>
            </a:r>
            <a:r>
              <a:rPr lang="en" sz="7200" dirty="0" smtClean="0"/>
              <a:t>!</a:t>
            </a:r>
            <a:endParaRPr sz="7200"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Fehér László Péter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smtClean="0"/>
              <a:t>Word a mindennapokban</a:t>
            </a:r>
            <a:r>
              <a:rPr lang="en" dirty="0" smtClean="0"/>
              <a:t>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smtClean="0"/>
              <a:t>Emailben megtalálnak:</a:t>
            </a:r>
            <a:r>
              <a:rPr lang="en" dirty="0" smtClean="0"/>
              <a:t> </a:t>
            </a:r>
            <a:r>
              <a:rPr lang="hu-HU" dirty="0" err="1" smtClean="0"/>
              <a:t>ruanderflp</a:t>
            </a:r>
            <a:r>
              <a:rPr lang="en" dirty="0" smtClean="0"/>
              <a:t>@</a:t>
            </a:r>
            <a:r>
              <a:rPr lang="hu-HU" dirty="0" smtClean="0"/>
              <a:t>gmail.com</a:t>
            </a: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4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25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192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175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144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139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134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100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6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129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Oldal beállítása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" y="614259"/>
            <a:ext cx="4029637" cy="147658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361" y="614259"/>
            <a:ext cx="3707165" cy="4368509"/>
          </a:xfrm>
          <a:prstGeom prst="rect">
            <a:avLst/>
          </a:prstGeom>
        </p:spPr>
      </p:pic>
      <p:sp>
        <p:nvSpPr>
          <p:cNvPr id="6" name="Robbanás 1 5"/>
          <p:cNvSpPr/>
          <p:nvPr/>
        </p:nvSpPr>
        <p:spPr>
          <a:xfrm>
            <a:off x="3716245" y="1675781"/>
            <a:ext cx="339617" cy="386707"/>
          </a:xfrm>
          <a:prstGeom prst="irregularSeal1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alagnyíl lefelé 6"/>
          <p:cNvSpPr/>
          <p:nvPr/>
        </p:nvSpPr>
        <p:spPr>
          <a:xfrm>
            <a:off x="3813543" y="439480"/>
            <a:ext cx="3182679" cy="1187229"/>
          </a:xfrm>
          <a:prstGeom prst="curvedDownArrow">
            <a:avLst>
              <a:gd name="adj1" fmla="val 25000"/>
              <a:gd name="adj2" fmla="val 48861"/>
              <a:gd name="adj3" fmla="val 4895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5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Oldal beállítása 2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10" y="556806"/>
            <a:ext cx="3647279" cy="43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7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Oldal beállítása 3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589" y="483758"/>
            <a:ext cx="3750032" cy="4387292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530549" y="1545265"/>
            <a:ext cx="2459665" cy="9711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/>
          <p:cNvSpPr txBox="1"/>
          <p:nvPr/>
        </p:nvSpPr>
        <p:spPr>
          <a:xfrm>
            <a:off x="6556744" y="483758"/>
            <a:ext cx="1991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Élőfej élőláb beállításai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3676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Felsorolás és számozás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2" y="672474"/>
            <a:ext cx="2450282" cy="1019317"/>
          </a:xfrm>
          <a:prstGeom prst="rect">
            <a:avLst/>
          </a:prstGeom>
        </p:spPr>
      </p:pic>
      <p:sp>
        <p:nvSpPr>
          <p:cNvPr id="5" name="Téglalapbuborék 4"/>
          <p:cNvSpPr/>
          <p:nvPr/>
        </p:nvSpPr>
        <p:spPr>
          <a:xfrm>
            <a:off x="189621" y="2541573"/>
            <a:ext cx="1715386" cy="971107"/>
          </a:xfrm>
          <a:prstGeom prst="wedgeRectCallout">
            <a:avLst>
              <a:gd name="adj1" fmla="val 8919"/>
              <a:gd name="adj2" fmla="val -158668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Listajeles felsorolás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6" name="Téglalapbuborék 5"/>
          <p:cNvSpPr/>
          <p:nvPr/>
        </p:nvSpPr>
        <p:spPr>
          <a:xfrm>
            <a:off x="2114114" y="2541573"/>
            <a:ext cx="1715386" cy="971107"/>
          </a:xfrm>
          <a:prstGeom prst="wedgeRectCallout">
            <a:avLst>
              <a:gd name="adj1" fmla="val -59263"/>
              <a:gd name="adj2" fmla="val -160128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Számozott felsorolás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7" name="Téglalapbuborék 6"/>
          <p:cNvSpPr/>
          <p:nvPr/>
        </p:nvSpPr>
        <p:spPr>
          <a:xfrm>
            <a:off x="4038607" y="2541573"/>
            <a:ext cx="1715386" cy="971107"/>
          </a:xfrm>
          <a:prstGeom prst="wedgeRectCallout">
            <a:avLst>
              <a:gd name="adj1" fmla="val -121246"/>
              <a:gd name="adj2" fmla="val -161588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Többszintű felsorolás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12" y="672474"/>
            <a:ext cx="3115110" cy="2038635"/>
          </a:xfrm>
          <a:prstGeom prst="rect">
            <a:avLst/>
          </a:prstGeom>
        </p:spPr>
      </p:pic>
      <p:sp>
        <p:nvSpPr>
          <p:cNvPr id="4" name="Jobbra nyíl 3"/>
          <p:cNvSpPr/>
          <p:nvPr/>
        </p:nvSpPr>
        <p:spPr>
          <a:xfrm>
            <a:off x="5805526" y="1691791"/>
            <a:ext cx="650351" cy="843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smtClean="0"/>
              <a:t>TAB</a:t>
            </a:r>
            <a:endParaRPr lang="hu-HU" sz="1050" dirty="0"/>
          </a:p>
        </p:txBody>
      </p:sp>
    </p:spTree>
    <p:extLst>
      <p:ext uri="{BB962C8B-B14F-4D97-AF65-F5344CB8AC3E}">
        <p14:creationId xmlns:p14="http://schemas.microsoft.com/office/powerpoint/2010/main" val="4120424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dirty="0" smtClean="0"/>
              <a:t>Diploma munkához fontos tudnivalók</a:t>
            </a: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046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Lábjegyzet beszúrása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35" y="699432"/>
            <a:ext cx="7563906" cy="1448002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35" y="2933397"/>
            <a:ext cx="3019846" cy="116221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056" y="2845898"/>
            <a:ext cx="3287842" cy="102435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368" y="2933397"/>
            <a:ext cx="809738" cy="1038370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845360" y="2459665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Lépés 1</a:t>
            </a:r>
            <a:endParaRPr lang="hu-HU" dirty="0"/>
          </a:p>
        </p:txBody>
      </p:sp>
      <p:sp>
        <p:nvSpPr>
          <p:cNvPr id="9" name="Szövegdoboz 8"/>
          <p:cNvSpPr txBox="1"/>
          <p:nvPr/>
        </p:nvSpPr>
        <p:spPr>
          <a:xfrm>
            <a:off x="4176753" y="2459663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Lépés 2</a:t>
            </a:r>
            <a:endParaRPr lang="hu-HU" dirty="0"/>
          </a:p>
        </p:txBody>
      </p:sp>
      <p:sp>
        <p:nvSpPr>
          <p:cNvPr id="10" name="Szövegdoboz 9"/>
          <p:cNvSpPr txBox="1"/>
          <p:nvPr/>
        </p:nvSpPr>
        <p:spPr>
          <a:xfrm>
            <a:off x="5709456" y="2459664"/>
            <a:ext cx="1298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Lépés 3</a:t>
            </a:r>
            <a:endParaRPr lang="hu-HU" dirty="0"/>
          </a:p>
        </p:txBody>
      </p:sp>
      <p:sp>
        <p:nvSpPr>
          <p:cNvPr id="6" name="Robbanás 1 5"/>
          <p:cNvSpPr/>
          <p:nvPr/>
        </p:nvSpPr>
        <p:spPr>
          <a:xfrm>
            <a:off x="4089166" y="3701348"/>
            <a:ext cx="1188890" cy="788522"/>
          </a:xfrm>
          <a:prstGeom prst="irregularSeal1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</a:rPr>
              <a:t>Click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Kép beszúrása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5" y="679393"/>
            <a:ext cx="3153215" cy="293410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369" y="679393"/>
            <a:ext cx="3589078" cy="4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1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Kép elhelyezése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5" y="634951"/>
            <a:ext cx="5296130" cy="4001799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3629247" y="2410047"/>
            <a:ext cx="2147658" cy="942753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350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Képaláírás beszúrása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0" y="779721"/>
            <a:ext cx="3574410" cy="374006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39" y="779721"/>
            <a:ext cx="3168995" cy="2133932"/>
          </a:xfrm>
          <a:prstGeom prst="rect">
            <a:avLst/>
          </a:prstGeom>
        </p:spPr>
      </p:pic>
      <p:sp>
        <p:nvSpPr>
          <p:cNvPr id="4" name="Jobbra nyíl 3"/>
          <p:cNvSpPr/>
          <p:nvPr/>
        </p:nvSpPr>
        <p:spPr>
          <a:xfrm>
            <a:off x="4328276" y="1205023"/>
            <a:ext cx="496186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178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Képek feliratának jegyzéke és annak beszúrása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8" y="506762"/>
            <a:ext cx="5963482" cy="241016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67" y="1219199"/>
            <a:ext cx="4131288" cy="3225209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5" y="3646179"/>
            <a:ext cx="3800146" cy="503361"/>
          </a:xfrm>
          <a:prstGeom prst="rect">
            <a:avLst/>
          </a:prstGeom>
        </p:spPr>
      </p:pic>
      <p:sp>
        <p:nvSpPr>
          <p:cNvPr id="5" name="Jobbra nyíl 4"/>
          <p:cNvSpPr/>
          <p:nvPr/>
        </p:nvSpPr>
        <p:spPr>
          <a:xfrm rot="1484798">
            <a:off x="4627811" y="1070342"/>
            <a:ext cx="835583" cy="645042"/>
          </a:xfrm>
          <a:prstGeom prst="rightArrow">
            <a:avLst>
              <a:gd name="adj1" fmla="val 50000"/>
              <a:gd name="adj2" fmla="val 54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Balra nyíl 5"/>
          <p:cNvSpPr/>
          <p:nvPr/>
        </p:nvSpPr>
        <p:spPr>
          <a:xfrm rot="19331258">
            <a:off x="4025349" y="2993056"/>
            <a:ext cx="737190" cy="758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492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140474"/>
            <a:ext cx="8339470" cy="4265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Szövegszerkesztő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39" y="1262642"/>
            <a:ext cx="6677199" cy="3755925"/>
          </a:xfrm>
          <a:prstGeom prst="rect">
            <a:avLst/>
          </a:prstGeom>
        </p:spPr>
      </p:pic>
      <p:sp>
        <p:nvSpPr>
          <p:cNvPr id="5" name="Google Shape;742;p18"/>
          <p:cNvSpPr txBox="1">
            <a:spLocks/>
          </p:cNvSpPr>
          <p:nvPr/>
        </p:nvSpPr>
        <p:spPr>
          <a:xfrm>
            <a:off x="595893" y="477842"/>
            <a:ext cx="7952683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hu-HU" dirty="0" smtClean="0"/>
              <a:t>A WORD a Microsoft terméke egy grafikus szövegszerkesztő!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98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Stílusok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88" y="1394263"/>
            <a:ext cx="1338565" cy="360421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5" y="593278"/>
            <a:ext cx="7579377" cy="647187"/>
          </a:xfrm>
          <a:prstGeom prst="rect">
            <a:avLst/>
          </a:prstGeom>
        </p:spPr>
      </p:pic>
      <p:sp>
        <p:nvSpPr>
          <p:cNvPr id="10" name="Robbanás 1 9"/>
          <p:cNvSpPr/>
          <p:nvPr/>
        </p:nvSpPr>
        <p:spPr>
          <a:xfrm>
            <a:off x="7740015" y="1010093"/>
            <a:ext cx="503275" cy="460744"/>
          </a:xfrm>
          <a:prstGeom prst="irregularSeal1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Balra nyíl 10"/>
          <p:cNvSpPr/>
          <p:nvPr/>
        </p:nvSpPr>
        <p:spPr>
          <a:xfrm rot="19422534">
            <a:off x="6795012" y="1290083"/>
            <a:ext cx="1027814" cy="907312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Jobbra nyíl 11"/>
          <p:cNvSpPr/>
          <p:nvPr/>
        </p:nvSpPr>
        <p:spPr>
          <a:xfrm>
            <a:off x="5025656" y="4566248"/>
            <a:ext cx="1765004" cy="35441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/>
          <p:cNvSpPr txBox="1"/>
          <p:nvPr/>
        </p:nvSpPr>
        <p:spPr>
          <a:xfrm>
            <a:off x="480775" y="1658679"/>
            <a:ext cx="5515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Előre definiált stílusok</a:t>
            </a:r>
          </a:p>
          <a:p>
            <a:r>
              <a:rPr lang="hu-HU" dirty="0" smtClean="0"/>
              <a:t>Saját új stílus létrehozása</a:t>
            </a:r>
          </a:p>
          <a:p>
            <a:r>
              <a:rPr lang="hu-HU" dirty="0" smtClean="0"/>
              <a:t>Később ebből lehet tartalomjegyzéket gyártani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2558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Tartalom jegyzék és annak beszúrása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5" y="595422"/>
            <a:ext cx="3143467" cy="4426755"/>
          </a:xfrm>
          <a:prstGeom prst="rect">
            <a:avLst/>
          </a:prstGeom>
        </p:spPr>
      </p:pic>
      <p:sp>
        <p:nvSpPr>
          <p:cNvPr id="3" name="Robbanás 1 2"/>
          <p:cNvSpPr/>
          <p:nvPr/>
        </p:nvSpPr>
        <p:spPr>
          <a:xfrm>
            <a:off x="1524001" y="2686493"/>
            <a:ext cx="666307" cy="418214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269" y="2204062"/>
            <a:ext cx="4882132" cy="1383074"/>
          </a:xfrm>
          <a:prstGeom prst="rect">
            <a:avLst/>
          </a:prstGeom>
        </p:spPr>
      </p:pic>
      <p:sp>
        <p:nvSpPr>
          <p:cNvPr id="5" name="Jobbra nyíl 4"/>
          <p:cNvSpPr/>
          <p:nvPr/>
        </p:nvSpPr>
        <p:spPr>
          <a:xfrm>
            <a:off x="2616846" y="2580167"/>
            <a:ext cx="1233376" cy="630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4118344" y="3916943"/>
            <a:ext cx="4459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hlinkClick r:id="rId5"/>
              </a:rPr>
              <a:t>https://</a:t>
            </a:r>
            <a:r>
              <a:rPr lang="hu-HU" dirty="0" smtClean="0">
                <a:hlinkClick r:id="rId5"/>
              </a:rPr>
              <a:t>support.microsoft.com/hu-hu/office/tartalomjegyz%C3%A9k-besz%C3%BAr%C3%A1sa-882e8564-0edb-435e-84b5-1d8552ccf0c0</a:t>
            </a:r>
            <a:r>
              <a:rPr lang="hu-HU" dirty="0" smtClean="0"/>
              <a:t>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3795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hu-HU" sz="2800" dirty="0"/>
              <a:t>Irodalomjegyzék, </a:t>
            </a:r>
            <a:r>
              <a:rPr lang="hu-HU" sz="2800" dirty="0" err="1"/>
              <a:t>idézetek</a:t>
            </a:r>
            <a:r>
              <a:rPr lang="hu-HU" sz="2800" dirty="0"/>
              <a:t> és hivatkozások létrehozása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Szövegdoboz 1"/>
          <p:cNvSpPr txBox="1"/>
          <p:nvPr/>
        </p:nvSpPr>
        <p:spPr>
          <a:xfrm>
            <a:off x="829339" y="4267418"/>
            <a:ext cx="6946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hlinkClick r:id="rId3"/>
              </a:rPr>
              <a:t>https://support.microsoft.com/hu-hu/office/irodalomjegyz%C3%A9k-id%C3%A9zetek-%</a:t>
            </a:r>
            <a:r>
              <a:rPr lang="hu-HU" dirty="0" smtClean="0">
                <a:hlinkClick r:id="rId3"/>
              </a:rPr>
              <a:t>C3%A9s-hivatkoz%C3%A1sok-l%C3%A9trehoz%C3%A1sa-17686589-4824-4940-9c69-342c289fa2a5</a:t>
            </a:r>
            <a:r>
              <a:rPr lang="hu-HU" dirty="0" smtClean="0"/>
              <a:t> 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60" y="1342783"/>
            <a:ext cx="2543530" cy="187668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219" y="1342783"/>
            <a:ext cx="4511306" cy="1871502"/>
          </a:xfrm>
          <a:prstGeom prst="rect">
            <a:avLst/>
          </a:prstGeom>
        </p:spPr>
      </p:pic>
      <p:sp>
        <p:nvSpPr>
          <p:cNvPr id="5" name="Jobbra nyíl 4"/>
          <p:cNvSpPr/>
          <p:nvPr/>
        </p:nvSpPr>
        <p:spPr>
          <a:xfrm>
            <a:off x="3565128" y="1739829"/>
            <a:ext cx="302652" cy="1077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864779" y="905485"/>
            <a:ext cx="4309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idézet vagy szövegrész kijelölése után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7132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hu-HU" sz="2800" dirty="0"/>
              <a:t>Irodalomjegyzék, </a:t>
            </a:r>
            <a:r>
              <a:rPr lang="hu-HU" sz="2800" dirty="0" err="1"/>
              <a:t>idézetek</a:t>
            </a:r>
            <a:r>
              <a:rPr lang="hu-HU" sz="2800" dirty="0"/>
              <a:t> és hivatkozások </a:t>
            </a:r>
            <a:r>
              <a:rPr lang="hu-HU" sz="2800" dirty="0" smtClean="0"/>
              <a:t>létrehozása …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5" y="919052"/>
            <a:ext cx="3567075" cy="270020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57" y="3393125"/>
            <a:ext cx="3239387" cy="1622665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250" y="2152429"/>
            <a:ext cx="3743822" cy="937127"/>
          </a:xfrm>
          <a:prstGeom prst="rect">
            <a:avLst/>
          </a:prstGeom>
        </p:spPr>
      </p:pic>
      <p:sp>
        <p:nvSpPr>
          <p:cNvPr id="5" name="Jobbra nyíl 4"/>
          <p:cNvSpPr/>
          <p:nvPr/>
        </p:nvSpPr>
        <p:spPr>
          <a:xfrm>
            <a:off x="4206175" y="1906771"/>
            <a:ext cx="701749" cy="1062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21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Cím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574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0" dirty="0" smtClean="0">
                <a:solidFill>
                  <a:schemeClr val="lt1"/>
                </a:solidFill>
                <a:highlight>
                  <a:schemeClr val="accent1"/>
                </a:highlight>
              </a:rPr>
              <a:t>Gyakorlat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Példák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35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Miről volt szó?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b="1" dirty="0" smtClean="0"/>
              <a:t>3-4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1200" dirty="0" smtClean="0"/>
              <a:t>Word felépítése, lehetőségei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b="1" dirty="0" smtClean="0"/>
              <a:t>5-12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1200" dirty="0" smtClean="0"/>
              <a:t>Alapvető formázások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b="1" dirty="0" smtClean="0"/>
              <a:t>12-19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1200" dirty="0" err="1" smtClean="0"/>
              <a:t>Szimbolumok</a:t>
            </a:r>
            <a:r>
              <a:rPr lang="hu-HU" sz="1200" dirty="0" smtClean="0"/>
              <a:t>, egyenletek beszúrása</a:t>
            </a: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b="1" dirty="0" smtClean="0"/>
              <a:t>20-22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1200" dirty="0" smtClean="0"/>
              <a:t>Oldal beállítás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b="1" dirty="0" smtClean="0"/>
              <a:t>23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1200" dirty="0" smtClean="0"/>
              <a:t>Felsorolási lehetőségek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b="1" dirty="0" smtClean="0"/>
              <a:t>24-33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1200" dirty="0" smtClean="0"/>
              <a:t>Hivatkozások, tartalomjegyzék, Ábrajegyzék beszúrás, kezelése.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1200" dirty="0" smtClean="0"/>
              <a:t>Diploma munkához </a:t>
            </a:r>
            <a:r>
              <a:rPr lang="hu-HU" sz="1200" smtClean="0"/>
              <a:t>szükséges lehet.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200" dirty="0" smtClean="0"/>
              <a:t>Köszönet</a:t>
            </a:r>
            <a:r>
              <a:rPr lang="en" sz="7200" dirty="0" smtClean="0"/>
              <a:t>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-HU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Kérdések</a:t>
            </a:r>
            <a:r>
              <a:rPr lang="en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 smtClean="0"/>
              <a:t>megtalálnak</a:t>
            </a:r>
            <a:r>
              <a:rPr lang="en" dirty="0" smtClean="0"/>
              <a:t>: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hu-HU" dirty="0" err="1" smtClean="0"/>
              <a:t>ruanderflp</a:t>
            </a:r>
            <a:r>
              <a:rPr lang="en" dirty="0" smtClean="0"/>
              <a:t>@</a:t>
            </a:r>
            <a:r>
              <a:rPr lang="hu-HU" dirty="0" smtClean="0"/>
              <a:t>g</a:t>
            </a:r>
            <a:r>
              <a:rPr lang="en" dirty="0" smtClean="0"/>
              <a:t>mail.</a:t>
            </a:r>
            <a:r>
              <a:rPr lang="hu-HU" dirty="0" err="1" smtClean="0"/>
              <a:t>com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A Word lehetőségei</a:t>
            </a:r>
            <a:endParaRPr sz="28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85934" y="416043"/>
            <a:ext cx="5640900" cy="45245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Dokumentum készítése és mentése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Dokumentum szerkesztése és formázása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Paragrafus formázása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Fejléc, lábléc, oldalszám beszúrása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Helyesírás ellenőrzése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Felső, alsó index</a:t>
            </a:r>
            <a:r>
              <a:rPr lang="hu-HU" sz="1600" dirty="0"/>
              <a:t> </a:t>
            </a:r>
            <a:r>
              <a:rPr lang="hu-HU" sz="1600" dirty="0" smtClean="0"/>
              <a:t>a betűformázásban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Nyomtatási kép és nyomtatás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err="1" smtClean="0"/>
              <a:t>Clipart</a:t>
            </a:r>
            <a:r>
              <a:rPr lang="hu-HU" sz="1600" dirty="0" smtClean="0"/>
              <a:t>, Word Art és kép beszúrása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Oldal tulajdonságok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Felsorolás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Keret és árnyékolás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hu-HU" sz="1600" dirty="0" smtClean="0"/>
              <a:t>Tábla beszúrás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485860" y="1573488"/>
            <a:ext cx="2239372" cy="2445620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2965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Dokumentum létrehozása és mentése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33" y="916825"/>
            <a:ext cx="3087090" cy="381544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26" y="916825"/>
            <a:ext cx="1667108" cy="1676634"/>
          </a:xfrm>
          <a:prstGeom prst="rect">
            <a:avLst/>
          </a:prstGeom>
        </p:spPr>
      </p:pic>
      <p:sp>
        <p:nvSpPr>
          <p:cNvPr id="5" name="Lekerekített téglalap 4"/>
          <p:cNvSpPr/>
          <p:nvPr/>
        </p:nvSpPr>
        <p:spPr>
          <a:xfrm>
            <a:off x="337369" y="1210992"/>
            <a:ext cx="878958" cy="375684"/>
          </a:xfrm>
          <a:prstGeom prst="roundRect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Jobbra nyíl 5"/>
          <p:cNvSpPr/>
          <p:nvPr/>
        </p:nvSpPr>
        <p:spPr>
          <a:xfrm>
            <a:off x="1290084" y="939302"/>
            <a:ext cx="1759192" cy="9190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buborék 7"/>
          <p:cNvSpPr/>
          <p:nvPr/>
        </p:nvSpPr>
        <p:spPr>
          <a:xfrm>
            <a:off x="6210123" y="939302"/>
            <a:ext cx="1339703" cy="510361"/>
          </a:xfrm>
          <a:prstGeom prst="wedgeRectCallout">
            <a:avLst>
              <a:gd name="adj1" fmla="val -262632"/>
              <a:gd name="adj2" fmla="val 9722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Új létrehozása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53" name="Téglalapbuborék 152"/>
          <p:cNvSpPr/>
          <p:nvPr/>
        </p:nvSpPr>
        <p:spPr>
          <a:xfrm>
            <a:off x="6210122" y="1603184"/>
            <a:ext cx="1339703" cy="510361"/>
          </a:xfrm>
          <a:prstGeom prst="wedgeRectCallout">
            <a:avLst>
              <a:gd name="adj1" fmla="val -227182"/>
              <a:gd name="adj2" fmla="val 10555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Mentés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3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Dokumentum alapvető formázása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541" y="740948"/>
            <a:ext cx="5144218" cy="1705213"/>
          </a:xfrm>
          <a:prstGeom prst="rect">
            <a:avLst/>
          </a:prstGeom>
        </p:spPr>
      </p:pic>
      <p:sp>
        <p:nvSpPr>
          <p:cNvPr id="7" name="Ellipszis 6"/>
          <p:cNvSpPr/>
          <p:nvPr/>
        </p:nvSpPr>
        <p:spPr>
          <a:xfrm>
            <a:off x="4024259" y="1375144"/>
            <a:ext cx="964019" cy="574158"/>
          </a:xfrm>
          <a:prstGeom prst="ellipse">
            <a:avLst/>
          </a:prstGeom>
          <a:noFill/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buborék 8"/>
          <p:cNvSpPr/>
          <p:nvPr/>
        </p:nvSpPr>
        <p:spPr>
          <a:xfrm>
            <a:off x="2006009" y="3012558"/>
            <a:ext cx="1410586" cy="737191"/>
          </a:xfrm>
          <a:prstGeom prst="wedgeRectCallout">
            <a:avLst>
              <a:gd name="adj1" fmla="val 105298"/>
              <a:gd name="adj2" fmla="val -220193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Félkövér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3" name="Téglalapbuborék 12"/>
          <p:cNvSpPr/>
          <p:nvPr/>
        </p:nvSpPr>
        <p:spPr>
          <a:xfrm>
            <a:off x="3542250" y="3012557"/>
            <a:ext cx="1410586" cy="737191"/>
          </a:xfrm>
          <a:prstGeom prst="wedgeRectCallout">
            <a:avLst>
              <a:gd name="adj1" fmla="val 17861"/>
              <a:gd name="adj2" fmla="val -222116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Dőlt/</a:t>
            </a:r>
            <a:r>
              <a:rPr lang="hu-HU" dirty="0" err="1" smtClean="0">
                <a:solidFill>
                  <a:schemeClr val="tx1"/>
                </a:solidFill>
              </a:rPr>
              <a:t>Italic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4" name="Téglalapbuborék 13"/>
          <p:cNvSpPr/>
          <p:nvPr/>
        </p:nvSpPr>
        <p:spPr>
          <a:xfrm>
            <a:off x="5078491" y="3012556"/>
            <a:ext cx="1410586" cy="737191"/>
          </a:xfrm>
          <a:prstGeom prst="wedgeRectCallout">
            <a:avLst>
              <a:gd name="adj1" fmla="val -72591"/>
              <a:gd name="adj2" fmla="val -218270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Aláhúzott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7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Dokumentum alapvető formázása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31" y="1803676"/>
            <a:ext cx="4366638" cy="3154953"/>
          </a:xfrm>
          <a:prstGeom prst="rect">
            <a:avLst/>
          </a:prstGeom>
        </p:spPr>
      </p:pic>
      <p:sp>
        <p:nvSpPr>
          <p:cNvPr id="10" name="Téglalapbuborék 9"/>
          <p:cNvSpPr/>
          <p:nvPr/>
        </p:nvSpPr>
        <p:spPr>
          <a:xfrm>
            <a:off x="480775" y="752982"/>
            <a:ext cx="1410586" cy="737191"/>
          </a:xfrm>
          <a:prstGeom prst="wedgeRectCallout">
            <a:avLst>
              <a:gd name="adj1" fmla="val 80674"/>
              <a:gd name="adj2" fmla="val 151922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Betű típus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1" name="Téglalapbuborék 10"/>
          <p:cNvSpPr/>
          <p:nvPr/>
        </p:nvSpPr>
        <p:spPr>
          <a:xfrm>
            <a:off x="2057938" y="752981"/>
            <a:ext cx="1410586" cy="737191"/>
          </a:xfrm>
          <a:prstGeom prst="wedgeRectCallout">
            <a:avLst>
              <a:gd name="adj1" fmla="val 35950"/>
              <a:gd name="adj2" fmla="val 156730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Betű méret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2" name="Téglalapbuborék 11"/>
          <p:cNvSpPr/>
          <p:nvPr/>
        </p:nvSpPr>
        <p:spPr>
          <a:xfrm>
            <a:off x="3635101" y="752981"/>
            <a:ext cx="1410586" cy="737191"/>
          </a:xfrm>
          <a:prstGeom prst="wedgeRectCallout">
            <a:avLst>
              <a:gd name="adj1" fmla="val -1738"/>
              <a:gd name="adj2" fmla="val 189422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Betű szín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Ellipszis 3"/>
          <p:cNvSpPr/>
          <p:nvPr/>
        </p:nvSpPr>
        <p:spPr>
          <a:xfrm>
            <a:off x="4567221" y="2388781"/>
            <a:ext cx="956931" cy="411126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buborék 14"/>
          <p:cNvSpPr/>
          <p:nvPr/>
        </p:nvSpPr>
        <p:spPr>
          <a:xfrm>
            <a:off x="5212264" y="752980"/>
            <a:ext cx="1833578" cy="737191"/>
          </a:xfrm>
          <a:prstGeom prst="wedgeRectCallout">
            <a:avLst>
              <a:gd name="adj1" fmla="val -58019"/>
              <a:gd name="adj2" fmla="val 171153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Szöveg igazítás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4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Paragrafus formázása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28" y="537625"/>
            <a:ext cx="3821867" cy="4482512"/>
          </a:xfrm>
          <a:prstGeom prst="rect">
            <a:avLst/>
          </a:prstGeom>
        </p:spPr>
      </p:pic>
      <p:sp>
        <p:nvSpPr>
          <p:cNvPr id="3" name="Téglalapbuborék 2"/>
          <p:cNvSpPr/>
          <p:nvPr/>
        </p:nvSpPr>
        <p:spPr>
          <a:xfrm>
            <a:off x="295946" y="1931973"/>
            <a:ext cx="1715386" cy="971107"/>
          </a:xfrm>
          <a:prstGeom prst="wedgeRectCallout">
            <a:avLst>
              <a:gd name="adj1" fmla="val 236192"/>
              <a:gd name="adj2" fmla="val -102463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Paragrafus igazítása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6" name="Téglalapbuborék 5"/>
          <p:cNvSpPr/>
          <p:nvPr/>
        </p:nvSpPr>
        <p:spPr>
          <a:xfrm>
            <a:off x="295946" y="3032486"/>
            <a:ext cx="1715386" cy="971107"/>
          </a:xfrm>
          <a:prstGeom prst="wedgeRectCallout">
            <a:avLst>
              <a:gd name="adj1" fmla="val 199829"/>
              <a:gd name="adj2" fmla="val -35310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Sor előtte utána helyköz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29" y="537625"/>
            <a:ext cx="2448267" cy="1286054"/>
          </a:xfrm>
          <a:prstGeom prst="rect">
            <a:avLst/>
          </a:prstGeom>
        </p:spPr>
      </p:pic>
      <p:sp>
        <p:nvSpPr>
          <p:cNvPr id="5" name="Robbanás 1 4"/>
          <p:cNvSpPr/>
          <p:nvPr/>
        </p:nvSpPr>
        <p:spPr>
          <a:xfrm>
            <a:off x="2539576" y="1535117"/>
            <a:ext cx="339617" cy="386707"/>
          </a:xfrm>
          <a:prstGeom prst="irregularSeal1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alagnyíl lefelé 7"/>
          <p:cNvSpPr/>
          <p:nvPr/>
        </p:nvSpPr>
        <p:spPr>
          <a:xfrm>
            <a:off x="2636875" y="645043"/>
            <a:ext cx="2339162" cy="841002"/>
          </a:xfrm>
          <a:prstGeom prst="curvedDownArrow">
            <a:avLst>
              <a:gd name="adj1" fmla="val 25000"/>
              <a:gd name="adj2" fmla="val 48861"/>
              <a:gd name="adj3" fmla="val 4895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Téglalapbuborék 10"/>
          <p:cNvSpPr/>
          <p:nvPr/>
        </p:nvSpPr>
        <p:spPr>
          <a:xfrm>
            <a:off x="295946" y="4106368"/>
            <a:ext cx="1715386" cy="971107"/>
          </a:xfrm>
          <a:prstGeom prst="wedgeRectCallout">
            <a:avLst>
              <a:gd name="adj1" fmla="val 199002"/>
              <a:gd name="adj2" fmla="val -54288"/>
            </a:avLst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Hely ahol látszik a beállítás 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6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80775" y="68684"/>
            <a:ext cx="7951751" cy="3707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smtClean="0"/>
              <a:t>Fejléc, lábléc, oldalszám beszúrása</a:t>
            </a:r>
            <a:endParaRPr sz="2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1147578"/>
            <a:ext cx="2829320" cy="104789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5" y="795104"/>
            <a:ext cx="3086531" cy="1400370"/>
          </a:xfrm>
          <a:prstGeom prst="rect">
            <a:avLst/>
          </a:prstGeom>
        </p:spPr>
      </p:pic>
      <p:sp>
        <p:nvSpPr>
          <p:cNvPr id="4" name="Jobbra nyíl 3"/>
          <p:cNvSpPr/>
          <p:nvPr/>
        </p:nvSpPr>
        <p:spPr>
          <a:xfrm>
            <a:off x="3736848" y="1274064"/>
            <a:ext cx="426720" cy="74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48914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534</Words>
  <Application>Microsoft Office PowerPoint</Application>
  <PresentationFormat>Diavetítés a képernyőre (16:9 oldalarány)</PresentationFormat>
  <Paragraphs>165</Paragraphs>
  <Slides>43</Slides>
  <Notes>43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43</vt:i4>
      </vt:variant>
    </vt:vector>
  </HeadingPairs>
  <TitlesOfParts>
    <vt:vector size="51" baseType="lpstr">
      <vt:lpstr>Raleway Thin</vt:lpstr>
      <vt:lpstr>Arial</vt:lpstr>
      <vt:lpstr>Barlow Light</vt:lpstr>
      <vt:lpstr>Barlow</vt:lpstr>
      <vt:lpstr>Calibri</vt:lpstr>
      <vt:lpstr>Raleway</vt:lpstr>
      <vt:lpstr>Montserrat</vt:lpstr>
      <vt:lpstr>Gaoler template</vt:lpstr>
      <vt:lpstr>WORD LEHETŐSÉGEI</vt:lpstr>
      <vt:lpstr>ÜDV!</vt:lpstr>
      <vt:lpstr>Szövegszerkesztő</vt:lpstr>
      <vt:lpstr>A Word lehetőségei</vt:lpstr>
      <vt:lpstr>Dokumentum létrehozása és mentése</vt:lpstr>
      <vt:lpstr>Dokumentum alapvető formázása</vt:lpstr>
      <vt:lpstr>Dokumentum alapvető formázása</vt:lpstr>
      <vt:lpstr>Paragrafus formázása</vt:lpstr>
      <vt:lpstr>Fejléc, lábléc, oldalszám beszúrása</vt:lpstr>
      <vt:lpstr>Dokumentum alapvető formázása</vt:lpstr>
      <vt:lpstr>Dokumentum alapvető formázása</vt:lpstr>
      <vt:lpstr>Dokumentum alapvető formázása</vt:lpstr>
      <vt:lpstr>Felső index / Superscript</vt:lpstr>
      <vt:lpstr>Alsó index / Subscript</vt:lpstr>
      <vt:lpstr>Az alsó index létrehozása</vt:lpstr>
      <vt:lpstr>Szimbolum beszúrása</vt:lpstr>
      <vt:lpstr>Szimbolum beszúrása további szimbolumok …</vt:lpstr>
      <vt:lpstr>Egyenlet beszúrása</vt:lpstr>
      <vt:lpstr>Egyenlet beszúrása 2 …</vt:lpstr>
      <vt:lpstr>Oldal beállítása</vt:lpstr>
      <vt:lpstr>Oldal beállítása 2</vt:lpstr>
      <vt:lpstr>Oldal beállítása 3</vt:lpstr>
      <vt:lpstr>Felsorolás és számozás</vt:lpstr>
      <vt:lpstr>PowerPoint-bemutató</vt:lpstr>
      <vt:lpstr>Lábjegyzet beszúrása</vt:lpstr>
      <vt:lpstr>Kép beszúrása</vt:lpstr>
      <vt:lpstr>Kép elhelyezése</vt:lpstr>
      <vt:lpstr>Képaláírás beszúrása</vt:lpstr>
      <vt:lpstr>Képek feliratának jegyzéke és annak beszúrása</vt:lpstr>
      <vt:lpstr>Stílusok</vt:lpstr>
      <vt:lpstr>Tartalom jegyzék és annak beszúrása</vt:lpstr>
      <vt:lpstr>Irodalomjegyzék, idézetek és hivatkozások létrehozása</vt:lpstr>
      <vt:lpstr>Irodalomjegyzék, idézetek és hivatkozások létrehozása …</vt:lpstr>
      <vt:lpstr>Cím</vt:lpstr>
      <vt:lpstr>Gyakorlat Példák</vt:lpstr>
      <vt:lpstr>Miről volt szó?</vt:lpstr>
      <vt:lpstr>Köszönet!</vt:lpstr>
      <vt:lpstr>Extra resources</vt:lpstr>
      <vt:lpstr>Extra resources</vt:lpstr>
      <vt:lpstr>PowerPoint-bemutató</vt:lpstr>
      <vt:lpstr>Diagrams and infographics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LEHETŐSÉGEI</dc:title>
  <cp:lastModifiedBy>Fehér László Péter</cp:lastModifiedBy>
  <cp:revision>128</cp:revision>
  <dcterms:modified xsi:type="dcterms:W3CDTF">2024-11-05T16:21:16Z</dcterms:modified>
</cp:coreProperties>
</file>